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9" r:id="rId4"/>
    <p:sldId id="260" r:id="rId5"/>
    <p:sldId id="262" r:id="rId6"/>
    <p:sldId id="263" r:id="rId7"/>
    <p:sldId id="279" r:id="rId8"/>
    <p:sldId id="280" r:id="rId9"/>
    <p:sldId id="274" r:id="rId10"/>
    <p:sldId id="261" r:id="rId11"/>
    <p:sldId id="264" r:id="rId12"/>
    <p:sldId id="273" r:id="rId13"/>
    <p:sldId id="282" r:id="rId14"/>
    <p:sldId id="265" r:id="rId15"/>
    <p:sldId id="275" r:id="rId16"/>
    <p:sldId id="268" r:id="rId17"/>
    <p:sldId id="269" r:id="rId18"/>
    <p:sldId id="276" r:id="rId19"/>
    <p:sldId id="270" r:id="rId20"/>
    <p:sldId id="277" r:id="rId21"/>
    <p:sldId id="266" r:id="rId22"/>
    <p:sldId id="267" r:id="rId23"/>
    <p:sldId id="283" r:id="rId24"/>
    <p:sldId id="258" r:id="rId25"/>
    <p:sldId id="284" r:id="rId26"/>
    <p:sldId id="285" r:id="rId27"/>
    <p:sldId id="287" r:id="rId28"/>
    <p:sldId id="286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rie Stotz" initials="CS" lastIdx="1" clrIdx="0">
    <p:extLst>
      <p:ext uri="{19B8F6BF-5375-455C-9EA6-DF929625EA0E}">
        <p15:presenceInfo xmlns:p15="http://schemas.microsoft.com/office/powerpoint/2012/main" userId="S-1-5-21-1255767264-2010578580-4275908607-11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538DA-F61E-4A1D-B8A9-482CAF2B2B2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1450C-A8D3-4636-A3D1-638CC8048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06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1450C-A8D3-4636-A3D1-638CC804828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19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D970-B814-4BC1-A589-5DB3DF9BB558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C49-4E84-4678-BC94-59ADC34A8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79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D970-B814-4BC1-A589-5DB3DF9BB558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C49-4E84-4678-BC94-59ADC34A8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2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D970-B814-4BC1-A589-5DB3DF9BB558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C49-4E84-4678-BC94-59ADC34A8D7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1158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D970-B814-4BC1-A589-5DB3DF9BB558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C49-4E84-4678-BC94-59ADC34A8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D970-B814-4BC1-A589-5DB3DF9BB558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C49-4E84-4678-BC94-59ADC34A8D7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2747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D970-B814-4BC1-A589-5DB3DF9BB558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C49-4E84-4678-BC94-59ADC34A8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06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D970-B814-4BC1-A589-5DB3DF9BB558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C49-4E84-4678-BC94-59ADC34A8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08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D970-B814-4BC1-A589-5DB3DF9BB558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C49-4E84-4678-BC94-59ADC34A8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8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D970-B814-4BC1-A589-5DB3DF9BB558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C49-4E84-4678-BC94-59ADC34A8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D970-B814-4BC1-A589-5DB3DF9BB558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C49-4E84-4678-BC94-59ADC34A8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0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D970-B814-4BC1-A589-5DB3DF9BB558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C49-4E84-4678-BC94-59ADC34A8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8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D970-B814-4BC1-A589-5DB3DF9BB558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C49-4E84-4678-BC94-59ADC34A8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99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D970-B814-4BC1-A589-5DB3DF9BB558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C49-4E84-4678-BC94-59ADC34A8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3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D970-B814-4BC1-A589-5DB3DF9BB558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C49-4E84-4678-BC94-59ADC34A8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4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D970-B814-4BC1-A589-5DB3DF9BB558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C49-4E84-4678-BC94-59ADC34A8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54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D970-B814-4BC1-A589-5DB3DF9BB558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C49-4E84-4678-BC94-59ADC34A8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3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5D970-B814-4BC1-A589-5DB3DF9BB558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78E7C49-4E84-4678-BC94-59ADC34A8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6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F87FA-826E-4887-A0BA-0542592A8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b="1" dirty="0"/>
              <a:t>Welcome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/>
              <a:t>to CRPS</a:t>
            </a:r>
            <a:br>
              <a:rPr lang="en-US" b="1" dirty="0"/>
            </a:br>
            <a:r>
              <a:rPr lang="en-US" b="1" dirty="0"/>
              <a:t>Secretary’s </a:t>
            </a:r>
            <a:r>
              <a:rPr lang="en-US" b="1" dirty="0" err="1"/>
              <a:t>Zoominar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ADA932-4DCF-46EF-9E48-8D22D408B2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11360" y="453408"/>
            <a:ext cx="9358349" cy="595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6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71BF3-9E97-418E-AC28-1794A0213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br>
              <a:rPr lang="en-US" sz="3300"/>
            </a:br>
            <a:r>
              <a:rPr lang="en-US" sz="3300" b="1"/>
              <a:t>1. Membership Application Completed Forms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AC847-9EA8-4B8A-95FC-2032B53A5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90"/>
            <a:ext cx="8470898" cy="3429260"/>
          </a:xfrm>
        </p:spPr>
        <p:txBody>
          <a:bodyPr>
            <a:normAutofit/>
          </a:bodyPr>
          <a:lstStyle/>
          <a:p>
            <a:pPr lvl="1"/>
            <a:r>
              <a:rPr lang="en-US" sz="2400" u="sng" dirty="0"/>
              <a:t>In your secretary’s binder:</a:t>
            </a:r>
          </a:p>
          <a:p>
            <a:endParaRPr lang="en-US" sz="2400" dirty="0"/>
          </a:p>
          <a:p>
            <a:pPr lvl="1"/>
            <a:r>
              <a:rPr lang="en-US" sz="2400" dirty="0"/>
              <a:t>Save the original copy of each member’s application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</a:p>
          <a:p>
            <a:pPr marL="457200" lvl="1" indent="0">
              <a:buNone/>
            </a:pPr>
            <a:r>
              <a:rPr lang="en-US" sz="2400" dirty="0"/>
              <a:t>Since  2014 – We no longer use the member’s register and numbering system</a:t>
            </a:r>
          </a:p>
          <a:p>
            <a:pPr marL="1371600" lvl="3" indent="0">
              <a:buNone/>
            </a:pPr>
            <a:endParaRPr lang="en-US" dirty="0"/>
          </a:p>
          <a:p>
            <a:pPr lvl="3"/>
            <a:endParaRPr lang="en-US" dirty="0"/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4632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5E1E1-3A17-46FB-A5BE-7BECD3D7D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F6C1A-BF47-414F-B11A-0280543CF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19" y="1488613"/>
            <a:ext cx="9051127" cy="4759787"/>
          </a:xfrm>
        </p:spPr>
        <p:txBody>
          <a:bodyPr>
            <a:normAutofit fontScale="85000" lnSpcReduction="10000"/>
          </a:bodyPr>
          <a:lstStyle/>
          <a:p>
            <a:r>
              <a:rPr lang="en-US" sz="2800" u="sng" dirty="0"/>
              <a:t>A record of:</a:t>
            </a:r>
          </a:p>
          <a:p>
            <a:pPr lvl="1"/>
            <a:r>
              <a:rPr lang="en-US" sz="2800" dirty="0"/>
              <a:t>Date of meeting</a:t>
            </a:r>
          </a:p>
          <a:p>
            <a:pPr lvl="1"/>
            <a:r>
              <a:rPr lang="en-US" sz="2800" dirty="0"/>
              <a:t>Those in attendance - members and visitors</a:t>
            </a:r>
          </a:p>
          <a:p>
            <a:pPr lvl="1"/>
            <a:r>
              <a:rPr lang="en-US" sz="2800" dirty="0"/>
              <a:t>Correspondence</a:t>
            </a:r>
          </a:p>
          <a:p>
            <a:pPr lvl="1"/>
            <a:r>
              <a:rPr lang="en-US" sz="2800" dirty="0"/>
              <a:t>Treasurer’s report</a:t>
            </a:r>
          </a:p>
          <a:p>
            <a:pPr lvl="1"/>
            <a:r>
              <a:rPr lang="en-US" sz="2800" dirty="0"/>
              <a:t>Approval of previous meeting(s) minutes</a:t>
            </a:r>
          </a:p>
          <a:p>
            <a:pPr lvl="1"/>
            <a:r>
              <a:rPr lang="en-US" sz="2800" dirty="0"/>
              <a:t>All motions made or consensus reached at each meeting – mover and seconder</a:t>
            </a:r>
          </a:p>
          <a:p>
            <a:pPr lvl="1"/>
            <a:r>
              <a:rPr lang="en-US" sz="2800" dirty="0"/>
              <a:t>Copy of or summary of all reports presented</a:t>
            </a:r>
          </a:p>
          <a:p>
            <a:pPr lvl="1"/>
            <a:r>
              <a:rPr lang="en-US" sz="2800" dirty="0"/>
              <a:t>Signed by the President once approved at the next meeting</a:t>
            </a:r>
            <a:br>
              <a:rPr lang="en-US" sz="2800" dirty="0"/>
            </a:br>
            <a:r>
              <a:rPr lang="en-US" sz="2800" dirty="0"/>
              <a:t>Should be kept for seven years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77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9B15C-82DB-497F-9795-A11595144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b="1" dirty="0"/>
              <a:t>3. Years of Service Record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9508D-CB1A-4067-83D4-7CD115B35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pPr lvl="2"/>
            <a:r>
              <a:rPr lang="en-US" sz="2400" dirty="0"/>
              <a:t>Keep a record of the years of service so service pins are awarded when earned:</a:t>
            </a:r>
          </a:p>
          <a:p>
            <a:pPr lvl="2"/>
            <a:r>
              <a:rPr lang="en-US" sz="2400" dirty="0"/>
              <a:t>  5year, 10, 25, 40-year pins are available at a cost from the National Office</a:t>
            </a:r>
          </a:p>
          <a:p>
            <a:pPr lvl="3"/>
            <a:r>
              <a:rPr lang="en-US" sz="2400" dirty="0"/>
              <a:t>50 year and 60 year will be gifted by CRPS when you request them</a:t>
            </a:r>
          </a:p>
          <a:p>
            <a:pPr lvl="3"/>
            <a:r>
              <a:rPr lang="en-US" sz="2400" dirty="0"/>
              <a:t>A 70-year certificate will also be gifted by CRPS upon request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353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227B93D-D950-4DAD-9057-F9544AA93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b="1" dirty="0"/>
              <a:t>Years of Service Records example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44DCF0-7C18-464B-BF1F-F33A53CC3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252" y="816638"/>
            <a:ext cx="4663740" cy="537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346D1-DB33-48CB-8CA8-EBE11BFD8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 b="1" dirty="0"/>
              <a:t>4. Copies of Completed Forms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6FB8B-A9A1-4712-8A0A-1AA6658AF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ANNUAL</a:t>
            </a:r>
          </a:p>
          <a:p>
            <a:r>
              <a:rPr lang="en-US" sz="2400" dirty="0"/>
              <a:t>President’s Annual Report Form</a:t>
            </a:r>
          </a:p>
          <a:p>
            <a:r>
              <a:rPr lang="en-US" sz="2400" dirty="0"/>
              <a:t>National Membership Report Form</a:t>
            </a:r>
          </a:p>
          <a:p>
            <a:r>
              <a:rPr lang="en-US" sz="2400" dirty="0"/>
              <a:t>Lodge Officer Report Form (Directory)</a:t>
            </a:r>
          </a:p>
          <a:p>
            <a:pPr marL="0" indent="0">
              <a:buNone/>
            </a:pPr>
            <a:r>
              <a:rPr lang="en-US" sz="2400" b="1" dirty="0"/>
              <a:t>AS REQUIRED</a:t>
            </a:r>
          </a:p>
          <a:p>
            <a:r>
              <a:rPr lang="en-US" sz="2400" dirty="0"/>
              <a:t>Membership Change report Form</a:t>
            </a:r>
          </a:p>
          <a:p>
            <a:r>
              <a:rPr lang="en-US" sz="2400" dirty="0"/>
              <a:t>Deceased Member Form</a:t>
            </a:r>
          </a:p>
          <a:p>
            <a:r>
              <a:rPr lang="en-US" sz="2400" dirty="0"/>
              <a:t>Class A,B, and E membership Forms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431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8013-960E-4BF6-A678-A15C86DF8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Let’s Look at the Forms</a:t>
            </a:r>
          </a:p>
        </p:txBody>
      </p:sp>
      <p:pic>
        <p:nvPicPr>
          <p:cNvPr id="1026" name="Picture 2" descr="Eyes GIFs | Tenor">
            <a:extLst>
              <a:ext uri="{FF2B5EF4-FFF2-40B4-BE49-F238E27FC236}">
                <a16:creationId xmlns:a16="http://schemas.microsoft.com/office/drawing/2014/main" id="{D3A9F110-E68E-44BE-AF1D-D4CF969DCA07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98" y="1583015"/>
            <a:ext cx="4555855" cy="455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57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DA5FE3-AE4B-4F27-9CCB-4DDA4D3E0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b="1" dirty="0"/>
              <a:t>In the Secretary’s Guide</a:t>
            </a:r>
            <a:br>
              <a:rPr lang="en-US" dirty="0"/>
            </a:br>
            <a:r>
              <a:rPr lang="en-US" dirty="0"/>
              <a:t>1. </a:t>
            </a:r>
            <a:r>
              <a:rPr lang="en-US" b="1" dirty="0"/>
              <a:t>National Membership Report Form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97058-463C-41B9-91F1-51D8A55D2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10096498" cy="3880773"/>
          </a:xfrm>
        </p:spPr>
        <p:txBody>
          <a:bodyPr>
            <a:normAutofit/>
          </a:bodyPr>
          <a:lstStyle/>
          <a:p>
            <a:r>
              <a:rPr lang="en-US" sz="2400" dirty="0"/>
              <a:t>Due to National Office by Jan 15 – Each year</a:t>
            </a:r>
          </a:p>
          <a:p>
            <a:r>
              <a:rPr lang="en-US" sz="2400" dirty="0"/>
              <a:t>Name, class, address, email address, phone number</a:t>
            </a:r>
          </a:p>
          <a:p>
            <a:r>
              <a:rPr lang="en-US" sz="2400" dirty="0"/>
              <a:t>If they are Multi member- which is their home lodge</a:t>
            </a:r>
          </a:p>
          <a:p>
            <a:r>
              <a:rPr lang="en-US" sz="2400" dirty="0"/>
              <a:t>Amount submitted</a:t>
            </a:r>
          </a:p>
          <a:p>
            <a:r>
              <a:rPr lang="en-US" sz="2400" dirty="0"/>
              <a:t>Can be done in an Excel sheet or use the website fillable form or the paper form in your guide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406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105E-251C-46EF-8D21-C69375F11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2. Lodge Officer Report Form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64ABA-7559-44FB-9C74-AA556B9FC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140" y="2245430"/>
            <a:ext cx="10182344" cy="3880773"/>
          </a:xfrm>
        </p:spPr>
        <p:txBody>
          <a:bodyPr>
            <a:normAutofit/>
          </a:bodyPr>
          <a:lstStyle/>
          <a:p>
            <a:r>
              <a:rPr lang="en-US" sz="2400"/>
              <a:t>File as soon as your election/AGM has been held – preferably in the spring</a:t>
            </a:r>
            <a:endParaRPr lang="en-US" sz="2400" dirty="0"/>
          </a:p>
        </p:txBody>
      </p:sp>
      <p:pic>
        <p:nvPicPr>
          <p:cNvPr id="2050" name="Picture 2" descr="Like: sergle | Motion design animation, Cute gif, Flower illustration">
            <a:extLst>
              <a:ext uri="{FF2B5EF4-FFF2-40B4-BE49-F238E27FC236}">
                <a16:creationId xmlns:a16="http://schemas.microsoft.com/office/drawing/2014/main" id="{048C2BCD-1C9F-48F9-8727-115523B7D2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915" y="2868819"/>
            <a:ext cx="2674899" cy="372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95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F8E928C-DC43-409D-B27E-372298E8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b="1" dirty="0"/>
              <a:t>3. Directory Form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163EC-32AB-445E-9211-5660FF17F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816638"/>
            <a:ext cx="5316555" cy="5224724"/>
          </a:xfrm>
        </p:spPr>
        <p:txBody>
          <a:bodyPr anchor="ctr">
            <a:normAutofit/>
          </a:bodyPr>
          <a:lstStyle/>
          <a:p>
            <a:r>
              <a:rPr lang="en-US" sz="2400" dirty="0"/>
              <a:t>Available as a fillable form on the website and provides contact information for your lodge</a:t>
            </a:r>
          </a:p>
          <a:p>
            <a:r>
              <a:rPr lang="en-US" sz="2400" dirty="0"/>
              <a:t>Due May 15</a:t>
            </a:r>
          </a:p>
          <a:p>
            <a:r>
              <a:rPr lang="en-US" sz="2400" dirty="0"/>
              <a:t>Lodge President and secretary</a:t>
            </a:r>
          </a:p>
          <a:p>
            <a:pPr lvl="1"/>
            <a:r>
              <a:rPr lang="en-US" sz="2400" dirty="0"/>
              <a:t>Phone numbers and email</a:t>
            </a:r>
          </a:p>
          <a:p>
            <a:r>
              <a:rPr lang="en-US" sz="2400" dirty="0"/>
              <a:t>Meeting Date, Time and Place</a:t>
            </a:r>
          </a:p>
          <a:p>
            <a:r>
              <a:rPr lang="en-US" sz="2400" dirty="0"/>
              <a:t>Lodge mailing and emailing address</a:t>
            </a:r>
          </a:p>
        </p:txBody>
      </p:sp>
    </p:spTree>
    <p:extLst>
      <p:ext uri="{BB962C8B-B14F-4D97-AF65-F5344CB8AC3E}">
        <p14:creationId xmlns:p14="http://schemas.microsoft.com/office/powerpoint/2010/main" val="71135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522C7-568F-4BF9-B1D1-5110B32DB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b="1" dirty="0"/>
              <a:t>Membership Changes Report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D0BDD-B590-49EE-BEC2-EE7E1D569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97" y="2367627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/>
              <a:t>A fillable form on the website</a:t>
            </a:r>
          </a:p>
          <a:p>
            <a:r>
              <a:rPr lang="en-US" sz="2400" dirty="0"/>
              <a:t>To be filed right after the change occurs – initiation, member transfers or leaves, death</a:t>
            </a:r>
          </a:p>
          <a:p>
            <a:r>
              <a:rPr lang="en-US" sz="2400" dirty="0"/>
              <a:t>Also, for change of address, phone number, email change</a:t>
            </a:r>
          </a:p>
        </p:txBody>
      </p:sp>
    </p:spTree>
    <p:extLst>
      <p:ext uri="{BB962C8B-B14F-4D97-AF65-F5344CB8AC3E}">
        <p14:creationId xmlns:p14="http://schemas.microsoft.com/office/powerpoint/2010/main" val="120513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E7F91-D628-4739-B8B2-FD68C6618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41" y="203724"/>
            <a:ext cx="10515600" cy="1388261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/>
              <a:t>Your Lodge is a</a:t>
            </a:r>
            <a:br>
              <a:rPr lang="en-US" b="1" dirty="0"/>
            </a:br>
            <a:r>
              <a:rPr lang="en-US" b="1" dirty="0"/>
              <a:t>Class D Member of the Canadian Royal Purple </a:t>
            </a:r>
            <a:br>
              <a:rPr lang="en-US" b="1" dirty="0"/>
            </a:br>
            <a:r>
              <a:rPr lang="en-US" b="1" dirty="0"/>
              <a:t>Not for Profit Society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A8442-BFB4-4AF0-A05B-0D58D8CAD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72" y="2582944"/>
            <a:ext cx="10515600" cy="3377201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en-US" sz="2400" b="1" dirty="0"/>
              <a:t>Your LODGE - A Group of like-minded people who came together to carry out shared aims and objectives by forming a lodge and joining the CRPS as a Class D member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2400" b="1" dirty="0"/>
              <a:t>Your Lodge is a member of a Federally incorporated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2400" b="1" dirty="0"/>
              <a:t>Not For Profit Society and a Provincially incorporated Not For Profit</a:t>
            </a:r>
          </a:p>
          <a:p>
            <a:pPr marL="0" indent="0" algn="ctr">
              <a:buNone/>
            </a:pPr>
            <a:r>
              <a:rPr lang="en-US" sz="2800" b="1" dirty="0"/>
              <a:t>YOU ARE THE SECRETARY!</a:t>
            </a:r>
          </a:p>
        </p:txBody>
      </p:sp>
    </p:spTree>
    <p:extLst>
      <p:ext uri="{BB962C8B-B14F-4D97-AF65-F5344CB8AC3E}">
        <p14:creationId xmlns:p14="http://schemas.microsoft.com/office/powerpoint/2010/main" val="205339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0A669E-07EB-4597-BFA3-AED81FCA4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26" y="419100"/>
            <a:ext cx="3395120" cy="2612362"/>
          </a:xfrm>
        </p:spPr>
        <p:txBody>
          <a:bodyPr anchor="ctr">
            <a:normAutofit/>
          </a:bodyPr>
          <a:lstStyle/>
          <a:p>
            <a:r>
              <a:rPr lang="en-US" b="1" dirty="0"/>
              <a:t>5. Deceased Member’s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44FD8-FE00-40F2-B2D1-C745FB0D5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816637"/>
            <a:ext cx="5501375" cy="5331243"/>
          </a:xfrm>
        </p:spPr>
        <p:txBody>
          <a:bodyPr anchor="ctr">
            <a:normAutofit/>
          </a:bodyPr>
          <a:lstStyle/>
          <a:p>
            <a:r>
              <a:rPr lang="en-US" sz="2400" dirty="0"/>
              <a:t>Is available on the website as a fillable form</a:t>
            </a:r>
          </a:p>
          <a:p>
            <a:r>
              <a:rPr lang="en-US" sz="2400" dirty="0"/>
              <a:t>A funeral card, obituary or permission to list the member in our Memorial Book (FOIP) should accompany this form</a:t>
            </a:r>
          </a:p>
          <a:p>
            <a:r>
              <a:rPr lang="en-US" sz="2400" dirty="0"/>
              <a:t>Note: Refer to the Purple Book of Memories Form to further recognize the member.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A15C8C-994D-4AE4-8061-51E2A9E23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48" y="2514600"/>
            <a:ext cx="3051876" cy="340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9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F1755-AF45-4263-B641-6347F80F9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/>
              <a:t>Lodge President’s Report Form</a:t>
            </a:r>
            <a:br>
              <a:rPr lang="en-US" sz="2800" b="1"/>
            </a:br>
            <a:r>
              <a:rPr lang="en-US" sz="2800" b="1"/>
              <a:t>In the President’s Guide or Website:</a:t>
            </a:r>
            <a:br>
              <a:rPr lang="en-US" sz="2800" b="1"/>
            </a:br>
            <a:endParaRPr lang="en-US" sz="28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DE735-0DBB-422B-B642-0A6A177EE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323" y="2499077"/>
            <a:ext cx="3957349" cy="3749323"/>
          </a:xfrm>
        </p:spPr>
        <p:txBody>
          <a:bodyPr>
            <a:normAutofit/>
          </a:bodyPr>
          <a:lstStyle/>
          <a:p>
            <a:r>
              <a:rPr lang="en-US" sz="2400" dirty="0"/>
              <a:t>Filling in this report may require your assistance.</a:t>
            </a:r>
          </a:p>
          <a:p>
            <a:r>
              <a:rPr lang="en-US" sz="2400" dirty="0"/>
              <a:t>A copy of the lodge budget and annual financial statement should be attached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Start Here: Budgeting">
            <a:extLst>
              <a:ext uri="{FF2B5EF4-FFF2-40B4-BE49-F238E27FC236}">
                <a16:creationId xmlns:a16="http://schemas.microsoft.com/office/drawing/2014/main" id="{7FDF60E3-439E-4E71-8F88-6D97479117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5668" y="2773466"/>
            <a:ext cx="4204989" cy="197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73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7B5A09-2D37-480E-BA44-1600619D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55" y="1261331"/>
            <a:ext cx="3497565" cy="30026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Lodge President’s Report Form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0728D2C-060E-41D8-9A1A-B599F654B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08" y="12700"/>
            <a:ext cx="4544229" cy="4972050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A14DBB83-47D4-4EE1-9989-D8270A7DB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8143" y="4381500"/>
            <a:ext cx="4763558" cy="2233406"/>
          </a:xfrm>
        </p:spPr>
      </p:pic>
    </p:spTree>
    <p:extLst>
      <p:ext uri="{BB962C8B-B14F-4D97-AF65-F5344CB8AC3E}">
        <p14:creationId xmlns:p14="http://schemas.microsoft.com/office/powerpoint/2010/main" val="2839404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09AD0-9137-444F-9148-A1532554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Missed a lane 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AB596-212D-4A10-A2CD-B611608C0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0" lvl="3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You do not need to keep attendance records</a:t>
            </a:r>
          </a:p>
          <a:p>
            <a:pPr marL="1371600" lvl="3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1371600" lvl="3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Use the Member’s attendance book or a sign in sheet for attendance if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625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17817-280A-4AF5-A103-B04B7CCB4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tough to keep adapting to new ways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B5290139-1042-4F87-B34E-164ECA1DB8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748" y="1460090"/>
            <a:ext cx="5735647" cy="471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7F44ED-0CA1-4D10-9392-27FA1BBD207F}"/>
              </a:ext>
            </a:extLst>
          </p:cNvPr>
          <p:cNvSpPr txBox="1"/>
          <p:nvPr/>
        </p:nvSpPr>
        <p:spPr>
          <a:xfrm>
            <a:off x="8519703" y="3610660"/>
            <a:ext cx="3011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the wrong way –</a:t>
            </a:r>
          </a:p>
          <a:p>
            <a:r>
              <a:rPr lang="en-US" dirty="0"/>
              <a:t> the old, comfortable way</a:t>
            </a:r>
          </a:p>
        </p:txBody>
      </p:sp>
    </p:spTree>
    <p:extLst>
      <p:ext uri="{BB962C8B-B14F-4D97-AF65-F5344CB8AC3E}">
        <p14:creationId xmlns:p14="http://schemas.microsoft.com/office/powerpoint/2010/main" val="564283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CAA12-AEBA-4F43-AC3C-E086D094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5" y="514350"/>
            <a:ext cx="8596668" cy="13208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anchor="t">
            <a:normAutofit/>
          </a:bodyPr>
          <a:lstStyle/>
          <a:p>
            <a:pPr algn="ctr"/>
            <a:r>
              <a:rPr lang="en-US" sz="6600" dirty="0"/>
              <a:t>QUIZ TIME</a:t>
            </a:r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597FE2B7-2408-44C7-8C06-DA2C4181C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17998" y="1930400"/>
            <a:ext cx="4291023" cy="429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4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3.7037E-6 L -4.375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6B4E31-DCB8-40A0-B546-29FE1E7D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>Question 1: Your Royal Purple Lodge a Class  ____  Member.</a:t>
            </a:r>
            <a:br>
              <a:rPr lang="en-US" sz="2500" dirty="0"/>
            </a:br>
            <a:br>
              <a:rPr lang="en-US" sz="2500" dirty="0"/>
            </a:br>
            <a:endParaRPr lang="en-US" sz="2500" dirty="0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5F0A8A0-4305-4CF4-BB58-F8A2240F6D53}"/>
              </a:ext>
            </a:extLst>
          </p:cNvPr>
          <p:cNvSpPr txBox="1"/>
          <p:nvPr/>
        </p:nvSpPr>
        <p:spPr>
          <a:xfrm>
            <a:off x="1333502" y="2160590"/>
            <a:ext cx="8470898" cy="3429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</a:p>
        </p:txBody>
      </p:sp>
      <p:sp>
        <p:nvSpPr>
          <p:cNvPr id="53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203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35622-4CF0-4DC1-B16B-3947F54AB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 2: When is the National Membership Report form due to National Office?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D58B4-A055-44BD-B2A5-2D8FBAD49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>
                <a:solidFill>
                  <a:schemeClr val="tx1"/>
                </a:solidFill>
              </a:rPr>
              <a:t>A) April 30th</a:t>
            </a:r>
          </a:p>
          <a:p>
            <a:r>
              <a:rPr lang="en-CA" sz="3600" dirty="0">
                <a:solidFill>
                  <a:schemeClr val="tx1"/>
                </a:solidFill>
              </a:rPr>
              <a:t>B) July 1st</a:t>
            </a:r>
          </a:p>
          <a:p>
            <a:r>
              <a:rPr lang="en-CA" sz="3600" dirty="0">
                <a:solidFill>
                  <a:schemeClr val="tx1"/>
                </a:solidFill>
              </a:rPr>
              <a:t>C) December 31st</a:t>
            </a:r>
          </a:p>
          <a:p>
            <a:r>
              <a:rPr lang="en-CA" sz="3600" dirty="0">
                <a:solidFill>
                  <a:schemeClr val="tx1"/>
                </a:solidFill>
              </a:rPr>
              <a:t>D) January 15th</a:t>
            </a:r>
          </a:p>
        </p:txBody>
      </p:sp>
    </p:spTree>
    <p:extLst>
      <p:ext uri="{BB962C8B-B14F-4D97-AF65-F5344CB8AC3E}">
        <p14:creationId xmlns:p14="http://schemas.microsoft.com/office/powerpoint/2010/main" val="408900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A35622-4CF0-4DC1-B16B-3947F54AB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Question 3: How long should Secretary’s minutes be kept for? </a:t>
            </a:r>
            <a:endParaRPr lang="en-CA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D58B4-A055-44BD-B2A5-2D8FBAD49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90"/>
            <a:ext cx="8470898" cy="3429260"/>
          </a:xfrm>
        </p:spPr>
        <p:txBody>
          <a:bodyPr>
            <a:normAutofit/>
          </a:bodyPr>
          <a:lstStyle/>
          <a:p>
            <a:r>
              <a:rPr lang="en-CA"/>
              <a:t>A) 10 years</a:t>
            </a:r>
          </a:p>
          <a:p>
            <a:r>
              <a:rPr lang="en-CA"/>
              <a:t>B) 7 years</a:t>
            </a:r>
          </a:p>
          <a:p>
            <a:r>
              <a:rPr lang="en-CA"/>
              <a:t>C) Forever</a:t>
            </a:r>
          </a:p>
          <a:p>
            <a:r>
              <a:rPr lang="en-CA"/>
              <a:t>D) 5 years</a:t>
            </a:r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259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A35622-4CF0-4DC1-B16B-3947F54AB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Question 4: Member Service Pins are awarded at….</a:t>
            </a:r>
            <a:endParaRPr lang="en-CA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D58B4-A055-44BD-B2A5-2D8FBAD49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CA" sz="4000" dirty="0"/>
              <a:t>A) 5, 15, 20, 25, 45 years</a:t>
            </a:r>
          </a:p>
          <a:p>
            <a:r>
              <a:rPr lang="en-CA" sz="4000" dirty="0"/>
              <a:t>B) 5, 10, 20, 25, 40 years</a:t>
            </a:r>
          </a:p>
          <a:p>
            <a:r>
              <a:rPr lang="en-CA" sz="4000" dirty="0"/>
              <a:t>C) 5, 10, 25, 40, 50 years</a:t>
            </a:r>
          </a:p>
          <a:p>
            <a:r>
              <a:rPr lang="en-CA" sz="4000" dirty="0"/>
              <a:t>D) 5, 15, 20, 25, 45 years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285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0A268-2DB0-4A98-9837-BAA4215B5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b="1" dirty="0"/>
              <a:t>What does this mean?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94B15-350A-4135-AFF8-902B826C7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Autofit/>
          </a:bodyPr>
          <a:lstStyle/>
          <a:p>
            <a:r>
              <a:rPr lang="en-US" sz="2400" dirty="0"/>
              <a:t>Your Lodge has all the rights and privileges of a Not For Profit</a:t>
            </a:r>
          </a:p>
          <a:p>
            <a:pPr lvl="1"/>
            <a:r>
              <a:rPr lang="en-US" sz="2400" dirty="0"/>
              <a:t>Tax breaks</a:t>
            </a:r>
          </a:p>
          <a:p>
            <a:pPr lvl="1"/>
            <a:r>
              <a:rPr lang="en-US" sz="2400" dirty="0"/>
              <a:t>Gaming privileges</a:t>
            </a:r>
          </a:p>
          <a:p>
            <a:pPr lvl="1"/>
            <a:r>
              <a:rPr lang="en-US" sz="2400" dirty="0"/>
              <a:t>Governance model</a:t>
            </a:r>
          </a:p>
          <a:p>
            <a:pPr lvl="1"/>
            <a:r>
              <a:rPr lang="en-US" sz="2400" dirty="0"/>
              <a:t>Liability coverage for executive decisions</a:t>
            </a:r>
          </a:p>
          <a:p>
            <a:pPr lvl="1"/>
            <a:r>
              <a:rPr lang="en-US" sz="2400" dirty="0"/>
              <a:t>Operating under an umbrella of Not-For-Profit Legislation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AND….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0097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35622-4CF0-4DC1-B16B-3947F54AB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5: What should be included with the President’s Report to National Office?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D58B4-A055-44BD-B2A5-2D8FBAD49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sz="4000" dirty="0"/>
              <a:t>A) List of Charities</a:t>
            </a:r>
          </a:p>
          <a:p>
            <a:r>
              <a:rPr lang="en-CA" sz="4000" dirty="0"/>
              <a:t>B)</a:t>
            </a:r>
            <a:r>
              <a:rPr lang="en-US" sz="4000" dirty="0"/>
              <a:t> Copy of the lodge budget</a:t>
            </a:r>
            <a:endParaRPr lang="en-CA" sz="4000" dirty="0"/>
          </a:p>
          <a:p>
            <a:r>
              <a:rPr lang="en-CA" sz="4000" dirty="0"/>
              <a:t>C)</a:t>
            </a:r>
            <a:r>
              <a:rPr lang="en-US" sz="4000" dirty="0"/>
              <a:t> Annual financial statement </a:t>
            </a:r>
            <a:endParaRPr lang="en-CA" sz="4000" dirty="0"/>
          </a:p>
          <a:p>
            <a:r>
              <a:rPr lang="en-CA" sz="4000" dirty="0"/>
              <a:t>D) </a:t>
            </a:r>
            <a:r>
              <a:rPr lang="en-US" sz="4000" dirty="0"/>
              <a:t>A copy of the lodge budget and annual financial statement</a:t>
            </a:r>
          </a:p>
          <a:p>
            <a:r>
              <a:rPr lang="en-US" sz="4000" dirty="0"/>
              <a:t>E) All of the above</a:t>
            </a:r>
            <a:endParaRPr lang="en-CA" sz="4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ED2A91-64DC-4C8C-B732-07617E38ACC6}"/>
              </a:ext>
            </a:extLst>
          </p:cNvPr>
          <p:cNvSpPr txBox="1">
            <a:spLocks/>
          </p:cNvSpPr>
          <p:nvPr/>
        </p:nvSpPr>
        <p:spPr>
          <a:xfrm>
            <a:off x="677334" y="2160588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4000" dirty="0"/>
              <a:t>A) List of Charities</a:t>
            </a:r>
          </a:p>
          <a:p>
            <a:r>
              <a:rPr lang="en-CA" sz="4000" dirty="0"/>
              <a:t>B)</a:t>
            </a:r>
            <a:r>
              <a:rPr lang="en-US" sz="4000" dirty="0"/>
              <a:t> Copy of the lodge budget</a:t>
            </a:r>
            <a:endParaRPr lang="en-CA" sz="4000" dirty="0"/>
          </a:p>
          <a:p>
            <a:r>
              <a:rPr lang="en-CA" sz="4000" dirty="0"/>
              <a:t>C)</a:t>
            </a:r>
            <a:r>
              <a:rPr lang="en-US" sz="4000" dirty="0"/>
              <a:t> Annual financial statement </a:t>
            </a:r>
            <a:endParaRPr lang="en-CA" sz="4000" dirty="0"/>
          </a:p>
          <a:p>
            <a:r>
              <a:rPr lang="en-CA" sz="4000" dirty="0"/>
              <a:t>D) </a:t>
            </a:r>
            <a:r>
              <a:rPr lang="en-US" sz="4000" dirty="0"/>
              <a:t>A copy of the lodge budget and annual financial statement</a:t>
            </a:r>
          </a:p>
          <a:p>
            <a:r>
              <a:rPr lang="en-US" sz="4000" dirty="0"/>
              <a:t>E) All of the above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07383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35622-4CF0-4DC1-B16B-3947F54AB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6: True or False?  You need to keep Attendance Records.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D58B4-A055-44BD-B2A5-2D8FBAD49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A)  TRUE</a:t>
            </a:r>
          </a:p>
          <a:p>
            <a:r>
              <a:rPr lang="en-CA" sz="4000" dirty="0"/>
              <a:t>B)  FALSE</a:t>
            </a:r>
          </a:p>
        </p:txBody>
      </p:sp>
    </p:spTree>
    <p:extLst>
      <p:ext uri="{BB962C8B-B14F-4D97-AF65-F5344CB8AC3E}">
        <p14:creationId xmlns:p14="http://schemas.microsoft.com/office/powerpoint/2010/main" val="20329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35622-4CF0-4DC1-B16B-3947F54AB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7: A changes in Membership Form must be completed when?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D58B4-A055-44BD-B2A5-2D8FBAD49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10590741" cy="3880773"/>
          </a:xfrm>
        </p:spPr>
        <p:txBody>
          <a:bodyPr>
            <a:noAutofit/>
          </a:bodyPr>
          <a:lstStyle/>
          <a:p>
            <a:r>
              <a:rPr lang="en-CA" sz="3600" dirty="0"/>
              <a:t>A)</a:t>
            </a:r>
            <a:r>
              <a:rPr lang="en-US" sz="3600" dirty="0"/>
              <a:t> Initiation</a:t>
            </a:r>
            <a:endParaRPr lang="en-CA" sz="3600" dirty="0"/>
          </a:p>
          <a:p>
            <a:r>
              <a:rPr lang="en-CA" sz="3600" dirty="0"/>
              <a:t>B)</a:t>
            </a:r>
            <a:r>
              <a:rPr lang="en-US" sz="3600" dirty="0"/>
              <a:t> Member transfers or leaves,  a death</a:t>
            </a:r>
            <a:endParaRPr lang="en-CA" sz="3600" dirty="0"/>
          </a:p>
          <a:p>
            <a:r>
              <a:rPr lang="en-CA" sz="3600" dirty="0"/>
              <a:t>C)</a:t>
            </a:r>
            <a:r>
              <a:rPr lang="en-US" sz="3600" dirty="0"/>
              <a:t> Change of address, phone number, email change</a:t>
            </a:r>
            <a:endParaRPr lang="en-CA" sz="3600" dirty="0"/>
          </a:p>
          <a:p>
            <a:r>
              <a:rPr lang="en-CA" sz="3600" dirty="0"/>
              <a:t>D)  A and B</a:t>
            </a:r>
          </a:p>
          <a:p>
            <a:r>
              <a:rPr lang="en-CA" sz="3600" dirty="0"/>
              <a:t>E) 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292159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35622-4CF0-4DC1-B16B-3947F54AB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8: Lodge Directory Form includes everything except________.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D58B4-A055-44BD-B2A5-2D8FBAD49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A)</a:t>
            </a:r>
            <a:r>
              <a:rPr lang="en-US" sz="3200" dirty="0"/>
              <a:t> Lodge President and secretary names, and their phone numbers and email</a:t>
            </a:r>
            <a:endParaRPr lang="en-CA" sz="3200" dirty="0"/>
          </a:p>
          <a:p>
            <a:r>
              <a:rPr lang="en-CA" sz="3200" dirty="0"/>
              <a:t>B)</a:t>
            </a:r>
            <a:r>
              <a:rPr lang="en-US" sz="3200" dirty="0"/>
              <a:t> Meeting Date, Time and Place</a:t>
            </a:r>
            <a:endParaRPr lang="en-CA" sz="3200" dirty="0"/>
          </a:p>
          <a:p>
            <a:r>
              <a:rPr lang="en-CA" sz="3200" dirty="0"/>
              <a:t>C) Members information</a:t>
            </a:r>
          </a:p>
          <a:p>
            <a:r>
              <a:rPr lang="en-CA" sz="3200" dirty="0"/>
              <a:t>D)</a:t>
            </a:r>
            <a:r>
              <a:rPr lang="en-US" sz="3200" dirty="0"/>
              <a:t> Lodge mailing and emailing address</a:t>
            </a:r>
          </a:p>
          <a:p>
            <a:r>
              <a:rPr lang="en-US" sz="3200" dirty="0"/>
              <a:t>E) All of the above is included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005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35622-4CF0-4DC1-B16B-3947F54AB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en-US" dirty="0"/>
              <a:t>Question 9: Your lodge </a:t>
            </a:r>
            <a:r>
              <a:rPr lang="en-US" sz="3600" dirty="0"/>
              <a:t>is a member of a ___________ incorporated </a:t>
            </a:r>
            <a:br>
              <a:rPr lang="en-US" sz="3600" dirty="0"/>
            </a:br>
            <a:r>
              <a:rPr lang="en-US" sz="3600" dirty="0"/>
              <a:t>Not For Profit Society and a _____________ incorporated Not For Profit</a:t>
            </a:r>
            <a:br>
              <a:rPr lang="en-US" sz="3600" b="1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D58B4-A055-44BD-B2A5-2D8FBAD49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760664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r>
              <a:rPr lang="en-CA" sz="2800" dirty="0"/>
              <a:t>Answer:  </a:t>
            </a:r>
            <a:r>
              <a:rPr lang="en-US" sz="2800" dirty="0"/>
              <a:t>Your Lodge is a member of a </a:t>
            </a:r>
            <a:r>
              <a:rPr lang="en-US" sz="2800" u="sng" dirty="0"/>
              <a:t>Federally</a:t>
            </a:r>
            <a:r>
              <a:rPr lang="en-US" sz="2800" dirty="0"/>
              <a:t> incorporated Not For Profit Society and a </a:t>
            </a:r>
            <a:r>
              <a:rPr lang="en-US" sz="2800" u="sng" dirty="0"/>
              <a:t>Provincially</a:t>
            </a:r>
            <a:r>
              <a:rPr lang="en-US" sz="2800" dirty="0"/>
              <a:t> incorporated Not For Profit 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177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35622-4CF0-4DC1-B16B-3947F54AB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 10: What needs to accompany a Deceased Member Form to list a member in the Memory Book?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D58B4-A055-44BD-B2A5-2D8FBAD49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808289"/>
            <a:ext cx="8596668" cy="3880773"/>
          </a:xfrm>
        </p:spPr>
        <p:txBody>
          <a:bodyPr>
            <a:normAutofit/>
          </a:bodyPr>
          <a:lstStyle/>
          <a:p>
            <a:r>
              <a:rPr lang="en-CA" sz="3200" dirty="0"/>
              <a:t>A) </a:t>
            </a:r>
            <a:r>
              <a:rPr lang="en-US" sz="3200" dirty="0"/>
              <a:t>A funeral card</a:t>
            </a:r>
            <a:endParaRPr lang="en-CA" sz="3200" dirty="0"/>
          </a:p>
          <a:p>
            <a:r>
              <a:rPr lang="en-CA" sz="3200" dirty="0"/>
              <a:t>B)</a:t>
            </a:r>
            <a:r>
              <a:rPr lang="en-US" sz="3200" dirty="0"/>
              <a:t> Obituary</a:t>
            </a:r>
            <a:endParaRPr lang="en-CA" sz="3200" dirty="0"/>
          </a:p>
          <a:p>
            <a:r>
              <a:rPr lang="en-CA" sz="3200" dirty="0"/>
              <a:t>C) </a:t>
            </a:r>
            <a:r>
              <a:rPr lang="en-US" sz="3200" dirty="0"/>
              <a:t>Permission </a:t>
            </a:r>
            <a:endParaRPr lang="en-CA" sz="3200" dirty="0"/>
          </a:p>
          <a:p>
            <a:r>
              <a:rPr lang="en-CA" sz="3200" dirty="0"/>
              <a:t>D) Any of the above</a:t>
            </a:r>
          </a:p>
          <a:p>
            <a:r>
              <a:rPr lang="en-CA" sz="3200" dirty="0"/>
              <a:t>E) Nothing, just the form is needed</a:t>
            </a:r>
          </a:p>
        </p:txBody>
      </p:sp>
    </p:spTree>
    <p:extLst>
      <p:ext uri="{BB962C8B-B14F-4D97-AF65-F5344CB8AC3E}">
        <p14:creationId xmlns:p14="http://schemas.microsoft.com/office/powerpoint/2010/main" val="124579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C1C1F-C716-45A9-9806-0FE52134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Any comments, 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CAEE40-1A5F-41C6-8BA2-40CAC71E7D5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96493" y="615950"/>
            <a:ext cx="9358349" cy="595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76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D784A-5063-43FE-A394-05165A5DE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E6DFD-09AF-4225-89C6-7C160A28F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021"/>
            <a:ext cx="10515600" cy="4762942"/>
          </a:xfrm>
        </p:spPr>
        <p:txBody>
          <a:bodyPr>
            <a:noAutofit/>
          </a:bodyPr>
          <a:lstStyle/>
          <a:p>
            <a:r>
              <a:rPr lang="en-US" sz="2000" dirty="0"/>
              <a:t>Our National Board, Constitution and our CRPS governance saves your lodge from having to deal with three levels of government reporting.</a:t>
            </a:r>
          </a:p>
          <a:p>
            <a:r>
              <a:rPr lang="en-US" sz="2000" dirty="0"/>
              <a:t>CRPS collects your reports as its promise and responsibility to the Federal and Provincial Not For Profit legislation requirements.</a:t>
            </a:r>
          </a:p>
          <a:p>
            <a:pPr lvl="1"/>
            <a:r>
              <a:rPr lang="en-US" sz="2000" dirty="0"/>
              <a:t> To ensure you are operating according to their requirements, the following information is required:</a:t>
            </a:r>
          </a:p>
          <a:p>
            <a:pPr lvl="2"/>
            <a:r>
              <a:rPr lang="en-US" sz="2000" dirty="0"/>
              <a:t>Holding an annual AGM</a:t>
            </a:r>
          </a:p>
          <a:p>
            <a:pPr lvl="2"/>
            <a:r>
              <a:rPr lang="en-US" sz="2000" dirty="0"/>
              <a:t>Maintaining audited (reviewed) financial records</a:t>
            </a:r>
          </a:p>
          <a:p>
            <a:pPr lvl="2"/>
            <a:r>
              <a:rPr lang="en-US" sz="2000" dirty="0"/>
              <a:t>Maintaining membership lists, approved minutes</a:t>
            </a:r>
          </a:p>
          <a:p>
            <a:pPr lvl="2"/>
            <a:r>
              <a:rPr lang="en-US" sz="2000" dirty="0"/>
              <a:t>Developing an annual budget</a:t>
            </a:r>
          </a:p>
          <a:p>
            <a:pPr lvl="2"/>
            <a:r>
              <a:rPr lang="en-US" sz="2000" dirty="0"/>
              <a:t>Operating under the Gaming legislation</a:t>
            </a:r>
          </a:p>
          <a:p>
            <a:pPr lvl="2"/>
            <a:r>
              <a:rPr lang="en-US" sz="2000" dirty="0"/>
              <a:t>Meeting regularly, following formal governance</a:t>
            </a:r>
          </a:p>
        </p:txBody>
      </p:sp>
    </p:spTree>
    <p:extLst>
      <p:ext uri="{BB962C8B-B14F-4D97-AF65-F5344CB8AC3E}">
        <p14:creationId xmlns:p14="http://schemas.microsoft.com/office/powerpoint/2010/main" val="155443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C176EF-0BDC-4458-B297-124745B8C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b="1" dirty="0"/>
              <a:t>Membership</a:t>
            </a:r>
            <a:br>
              <a:rPr lang="en-US" dirty="0"/>
            </a:br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1BBCB-691A-4CD8-AAFF-14DA7E10C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90"/>
            <a:ext cx="8470898" cy="34292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You may have three levels of members (shareholders) in your not-for-profit lodge:</a:t>
            </a:r>
          </a:p>
          <a:p>
            <a:r>
              <a:rPr lang="en-US" sz="2400" dirty="0"/>
              <a:t>Class A – this is the base membership – voting </a:t>
            </a:r>
          </a:p>
          <a:p>
            <a:r>
              <a:rPr lang="en-US" sz="2400" dirty="0"/>
              <a:t>Class B – a Past National President - voting</a:t>
            </a:r>
          </a:p>
          <a:p>
            <a:r>
              <a:rPr lang="en-US" sz="2400" dirty="0"/>
              <a:t>Class E – a non-voting lifetime member</a:t>
            </a:r>
          </a:p>
          <a:p>
            <a:r>
              <a:rPr lang="en-US" sz="2400" dirty="0"/>
              <a:t>There is an application form for each of these classes.</a:t>
            </a:r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076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72571C-77F1-46C0-8CEB-62A4D04342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7583" y="706855"/>
            <a:ext cx="5279083" cy="615114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249275-8C96-4AFC-9C39-4EDDC3E29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46455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b="1" dirty="0"/>
              <a:t>Class A Membership Form</a:t>
            </a:r>
          </a:p>
        </p:txBody>
      </p:sp>
    </p:spTree>
    <p:extLst>
      <p:ext uri="{BB962C8B-B14F-4D97-AF65-F5344CB8AC3E}">
        <p14:creationId xmlns:p14="http://schemas.microsoft.com/office/powerpoint/2010/main" val="19282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AED3D-D8B1-4A3C-A4DD-5FAC144B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52" y="2289741"/>
            <a:ext cx="5168989" cy="2278517"/>
          </a:xfrm>
        </p:spPr>
        <p:txBody>
          <a:bodyPr>
            <a:normAutofit/>
          </a:bodyPr>
          <a:lstStyle/>
          <a:p>
            <a:r>
              <a:rPr lang="en-US" sz="4800" b="1" dirty="0"/>
              <a:t>Class B Membership Form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C446C5-4E52-4BDF-8F17-7FD8DD497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609600"/>
            <a:ext cx="4991000" cy="5836431"/>
          </a:xfrm>
        </p:spPr>
      </p:pic>
    </p:spTree>
    <p:extLst>
      <p:ext uri="{BB962C8B-B14F-4D97-AF65-F5344CB8AC3E}">
        <p14:creationId xmlns:p14="http://schemas.microsoft.com/office/powerpoint/2010/main" val="3038645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E3EE2C-D160-46DD-94CC-9EF247AAB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7888" y="1323680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Class E Membership Form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5FCF49-B58B-4BD9-BF1C-3709DE9F4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643" y="1024483"/>
            <a:ext cx="4763557" cy="560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61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88BE3A8-F6F2-4A50-9A46-AB89820FD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01" y="816638"/>
            <a:ext cx="3855296" cy="5224724"/>
          </a:xfrm>
        </p:spPr>
        <p:txBody>
          <a:bodyPr anchor="ctr">
            <a:normAutofit/>
          </a:bodyPr>
          <a:lstStyle/>
          <a:p>
            <a:r>
              <a:rPr lang="en-US" sz="6000" b="1" dirty="0"/>
              <a:t>In Your Secretary’s Binder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B9CE1-77A1-4ECC-9460-BB9838C12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US" sz="2400" dirty="0"/>
              <a:t>1. Membership Forms</a:t>
            </a:r>
          </a:p>
          <a:p>
            <a:r>
              <a:rPr lang="en-US" sz="2400" dirty="0"/>
              <a:t>2. Minutes</a:t>
            </a:r>
          </a:p>
          <a:p>
            <a:r>
              <a:rPr lang="en-US" sz="2400" dirty="0"/>
              <a:t>3. Years of Service Record</a:t>
            </a:r>
          </a:p>
          <a:p>
            <a:r>
              <a:rPr lang="en-US" sz="2400" dirty="0"/>
              <a:t>4. Secretary’s Guide</a:t>
            </a:r>
          </a:p>
          <a:p>
            <a:r>
              <a:rPr lang="en-US" sz="2400" dirty="0"/>
              <a:t>5. Copies of Filed Forms (may be maintained in your computer as well)</a:t>
            </a:r>
          </a:p>
        </p:txBody>
      </p:sp>
    </p:spTree>
    <p:extLst>
      <p:ext uri="{BB962C8B-B14F-4D97-AF65-F5344CB8AC3E}">
        <p14:creationId xmlns:p14="http://schemas.microsoft.com/office/powerpoint/2010/main" val="291821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1276</Words>
  <Application>Microsoft Office PowerPoint</Application>
  <PresentationFormat>Widescreen</PresentationFormat>
  <Paragraphs>163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Candara</vt:lpstr>
      <vt:lpstr>Wingdings</vt:lpstr>
      <vt:lpstr>Wingdings 3</vt:lpstr>
      <vt:lpstr>Facet</vt:lpstr>
      <vt:lpstr>Welcome to CRPS Secretary’s Zoominar</vt:lpstr>
      <vt:lpstr> Your Lodge is a Class D Member of the Canadian Royal Purple  Not for Profit Society </vt:lpstr>
      <vt:lpstr>What does this mean?</vt:lpstr>
      <vt:lpstr>AND</vt:lpstr>
      <vt:lpstr>Membership </vt:lpstr>
      <vt:lpstr>Class A Membership Form</vt:lpstr>
      <vt:lpstr>Class B Membership Form</vt:lpstr>
      <vt:lpstr>Class E Membership Form</vt:lpstr>
      <vt:lpstr>In Your Secretary’s Binder</vt:lpstr>
      <vt:lpstr> 1. Membership Application Completed Forms</vt:lpstr>
      <vt:lpstr>2. Minutes</vt:lpstr>
      <vt:lpstr>3. Years of Service Record</vt:lpstr>
      <vt:lpstr>Years of Service Records example</vt:lpstr>
      <vt:lpstr>4. Copies of Completed Forms</vt:lpstr>
      <vt:lpstr>Let’s Look at the Forms</vt:lpstr>
      <vt:lpstr>In the Secretary’s Guide 1. National Membership Report Form</vt:lpstr>
      <vt:lpstr>2. Lodge Officer Report Form</vt:lpstr>
      <vt:lpstr>3. Directory Form </vt:lpstr>
      <vt:lpstr>4. Membership Changes Report Form</vt:lpstr>
      <vt:lpstr>5. Deceased Member’s Form</vt:lpstr>
      <vt:lpstr>Lodge President’s Report Form In the President’s Guide or Website: </vt:lpstr>
      <vt:lpstr>Lodge President’s Report Form</vt:lpstr>
      <vt:lpstr>Missed a lane e us</vt:lpstr>
      <vt:lpstr>It’s tough to keep adapting to new ways</vt:lpstr>
      <vt:lpstr>QUIZ TIME</vt:lpstr>
      <vt:lpstr>Question 1: Your Royal Purple Lodge a Class  ____  Member.  </vt:lpstr>
      <vt:lpstr>Question 2: When is the National Membership Report form due to National Office?</vt:lpstr>
      <vt:lpstr>Question 3: How long should Secretary’s minutes be kept for? </vt:lpstr>
      <vt:lpstr>Question 4: Member Service Pins are awarded at….</vt:lpstr>
      <vt:lpstr>Question 5: What should be included with the President’s Report to National Office?</vt:lpstr>
      <vt:lpstr>Question 6: True or False?  You need to keep Attendance Records.</vt:lpstr>
      <vt:lpstr>Question 7: A changes in Membership Form must be completed when?</vt:lpstr>
      <vt:lpstr>Question 8: Lodge Directory Form includes everything except________.</vt:lpstr>
      <vt:lpstr>Question 9: Your lodge is a member of a ___________ incorporated  Not For Profit Society and a _____________ incorporated Not For Profit </vt:lpstr>
      <vt:lpstr>Question 10: What needs to accompany a Deceased Member Form to list a member in the Memory Book?</vt:lpstr>
      <vt:lpstr>Any comments,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CRPS Secretary’s Zoominar</dc:title>
  <dc:creator>Carrie Stotz</dc:creator>
  <cp:lastModifiedBy>Barb Bambrick</cp:lastModifiedBy>
  <cp:revision>8</cp:revision>
  <dcterms:created xsi:type="dcterms:W3CDTF">2021-01-28T23:11:01Z</dcterms:created>
  <dcterms:modified xsi:type="dcterms:W3CDTF">2021-01-29T17:35:40Z</dcterms:modified>
</cp:coreProperties>
</file>